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287000" cx="18288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italic.fntdata"/><Relationship Id="rId14" Type="http://schemas.openxmlformats.org/officeDocument/2006/relationships/slide" Target="slides/slide9.xml"/><Relationship Id="rId36" Type="http://schemas.openxmlformats.org/officeDocument/2006/relationships/font" Target="fonts/Poppins-bold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8cf4852dd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b8cf4852dd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8cf4852d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b8cf4852dd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8cf4852d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b8cf4852dd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8cf4852d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b8cf4852dd_1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8cf4852d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b8cf4852dd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8cf4852dd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b8cf4852dd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8cf4852d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b8cf4852dd_1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8cf4852dd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b8cf4852dd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8cf4852dd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b8cf4852dd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b8cf4852dd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b8cf4852dd_1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8cf4852dd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b8cf4852dd_1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8cf4852dd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b8cf4852dd_1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8cf4852dd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b8cf4852dd_1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8cf4852dd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b8cf4852dd_1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abeab6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babeab65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babeab65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babeab653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abeab65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babeab653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abeab653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babeab653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babeab65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babeab6533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c41ed30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bc41ed301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8cf4852d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b8cf4852dd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8cf4852d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b8cf4852dd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8cf4852d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b8cf4852dd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8cf4852d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b8cf4852dd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8cf4852d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8cf4852dd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8cf4852d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b8cf4852dd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0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9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hyperlink" Target="https://github.com/Jaish19/NLP-IITD/blob/main/Transformer%20%26%20BERT/LLM_Text_playaround.ipynb" TargetMode="External"/><Relationship Id="rId5" Type="http://schemas.openxmlformats.org/officeDocument/2006/relationships/hyperlink" Target="https://github.com/Jaish19/NLP-IITD/blob/main/Transformer%20%26%20BERT/Summarize_Bot_With_Inference.ipynb" TargetMode="External"/><Relationship Id="rId6" Type="http://schemas.openxmlformats.org/officeDocument/2006/relationships/hyperlink" Target="https://github.com/Jaish19/NLP-IITD/blob/main/Transformer%20%26%20BERT/BERT_Classification_Base_FineTune.ipynb" TargetMode="External"/><Relationship Id="rId7" Type="http://schemas.openxmlformats.org/officeDocument/2006/relationships/hyperlink" Target="https://github.com/Jaish19/NLP-IITD/blob/main/Transformer%20%26%20BERT/BERT_Classification_Base_FineTune.ipynb" TargetMode="External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1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flipH="1" rot="10800000">
            <a:off x="5367786" y="6282760"/>
            <a:ext cx="12920214" cy="4533820"/>
          </a:xfrm>
          <a:custGeom>
            <a:rect b="b" l="l" r="r" t="t"/>
            <a:pathLst>
              <a:path extrusionOk="0" h="4533820" w="12920214">
                <a:moveTo>
                  <a:pt x="0" y="4533820"/>
                </a:moveTo>
                <a:lnTo>
                  <a:pt x="12920214" y="4533820"/>
                </a:lnTo>
                <a:lnTo>
                  <a:pt x="12920214" y="0"/>
                </a:lnTo>
                <a:lnTo>
                  <a:pt x="0" y="0"/>
                </a:lnTo>
                <a:lnTo>
                  <a:pt x="0" y="453382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flipH="1">
            <a:off x="262678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541116" y="5487339"/>
            <a:ext cx="1215479" cy="1215479"/>
          </a:xfrm>
          <a:custGeom>
            <a:rect b="b" l="l" r="r" t="t"/>
            <a:pathLst>
              <a:path extrusionOk="0" h="1215479" w="1215479">
                <a:moveTo>
                  <a:pt x="0" y="0"/>
                </a:moveTo>
                <a:lnTo>
                  <a:pt x="1215478" y="0"/>
                </a:lnTo>
                <a:lnTo>
                  <a:pt x="1215478" y="1215479"/>
                </a:lnTo>
                <a:lnTo>
                  <a:pt x="0" y="12154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890127" y="2512979"/>
            <a:ext cx="102750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All about Generative AI - LLMs &amp; GPTs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756594" y="5568385"/>
            <a:ext cx="8542116" cy="1400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59B1C6"/>
                </a:solidFill>
                <a:latin typeface="Poppins"/>
                <a:ea typeface="Poppins"/>
                <a:cs typeface="Poppins"/>
                <a:sym typeface="Poppins"/>
              </a:rPr>
              <a:t>Multi-Tiered AI &amp; Data Management Training Program for Northern Command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59B1C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2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187" name="Google Shape;187;p22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2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2"/>
          <p:cNvSpPr txBox="1"/>
          <p:nvPr/>
        </p:nvSpPr>
        <p:spPr>
          <a:xfrm>
            <a:off x="1028700" y="1246975"/>
            <a:ext cx="105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Roles of  Q, K, V &amp; how they react </a:t>
            </a:r>
            <a:endParaRPr sz="4200"/>
          </a:p>
        </p:txBody>
      </p:sp>
      <p:sp>
        <p:nvSpPr>
          <p:cNvPr id="190" name="Google Shape;190;p22"/>
          <p:cNvSpPr txBox="1"/>
          <p:nvPr/>
        </p:nvSpPr>
        <p:spPr>
          <a:xfrm>
            <a:off x="470150" y="2909575"/>
            <a:ext cx="10887600" cy="7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These (Q, K, V) vectors are produced by multiplying the input embedding by learned weight matrices: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X = input embeddings matrix                                                      WQ,WK,WV​ = learned parameter matrices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Step 1: Similarity score (Query vs. Key):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We compare each token’s query Qi with every other token’s key Kj​ to see how relevant they are. Mathematically: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Step 2: Normalize scores (Softmax)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We turn these scores into probabilities: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This means αij​ tells us “how much should token i attend to token j?”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Step 3: Weighted sum of Values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For token i, we combine all Vj​ vectors weighted by αij​: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This gives a context vector that’s a blend of relevant information from all tokens.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4863" y="158300"/>
            <a:ext cx="5181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6738" y="6239525"/>
            <a:ext cx="54578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3324" y="3712600"/>
            <a:ext cx="3216975" cy="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4223" y="5464850"/>
            <a:ext cx="2052538" cy="4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4519" y="6715600"/>
            <a:ext cx="31337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0700" y="8254500"/>
            <a:ext cx="277014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3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03" name="Google Shape;203;p23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04" name="Google Shape;204;p23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3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23"/>
          <p:cNvSpPr txBox="1"/>
          <p:nvPr/>
        </p:nvSpPr>
        <p:spPr>
          <a:xfrm>
            <a:off x="1028700" y="1246975"/>
            <a:ext cx="105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Full Attention Formula</a:t>
            </a:r>
            <a:endParaRPr sz="5400"/>
          </a:p>
        </p:txBody>
      </p:sp>
      <p:sp>
        <p:nvSpPr>
          <p:cNvPr id="207" name="Google Shape;207;p23"/>
          <p:cNvSpPr txBox="1"/>
          <p:nvPr/>
        </p:nvSpPr>
        <p:spPr>
          <a:xfrm>
            <a:off x="718200" y="5097300"/>
            <a:ext cx="108876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Where: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QK⊤ → similarity of all queries with all keys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softmax → convert scores into attention weights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Multiplying by V → blend information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9" name="Google Shape;2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5" y="2987175"/>
            <a:ext cx="59531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51038" y="617025"/>
            <a:ext cx="5953125" cy="919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24"/>
          <p:cNvSpPr txBox="1"/>
          <p:nvPr/>
        </p:nvSpPr>
        <p:spPr>
          <a:xfrm>
            <a:off x="1028700" y="1794000"/>
            <a:ext cx="14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Encoder Architecture Flow - Review</a:t>
            </a:r>
            <a:endParaRPr sz="6000"/>
          </a:p>
        </p:txBody>
      </p:sp>
      <p:sp>
        <p:nvSpPr>
          <p:cNvPr id="217" name="Google Shape;217;p24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4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575" y="2966296"/>
            <a:ext cx="10403225" cy="718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5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25" name="Google Shape;225;p25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26" name="Google Shape;226;p25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5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25"/>
          <p:cNvSpPr txBox="1"/>
          <p:nvPr/>
        </p:nvSpPr>
        <p:spPr>
          <a:xfrm>
            <a:off x="1028700" y="1246975"/>
            <a:ext cx="105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Add-Norm Layer?</a:t>
            </a:r>
            <a:endParaRPr sz="5400"/>
          </a:p>
        </p:txBody>
      </p:sp>
      <p:sp>
        <p:nvSpPr>
          <p:cNvPr id="229" name="Google Shape;229;p25"/>
          <p:cNvSpPr txBox="1"/>
          <p:nvPr/>
        </p:nvSpPr>
        <p:spPr>
          <a:xfrm>
            <a:off x="640625" y="2647713"/>
            <a:ext cx="10887600" cy="4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Residual connection – Combination of Input embedding + multi-head attention 	output vector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Layer normalization -  This Feed forward network which helps to stabilize the network with proper gradient computation.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Point-wise feed forward network – It accepts the input as layer normalization    output along with attention output to enrich the representation of vector.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8050" y="623725"/>
            <a:ext cx="5636300" cy="89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37" name="Google Shape;237;p26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38" name="Google Shape;238;p26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6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26"/>
          <p:cNvSpPr txBox="1"/>
          <p:nvPr/>
        </p:nvSpPr>
        <p:spPr>
          <a:xfrm>
            <a:off x="687175" y="1821050"/>
            <a:ext cx="10577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Now it’s turn to Decoder Architecture</a:t>
            </a:r>
            <a:endParaRPr sz="5400"/>
          </a:p>
        </p:txBody>
      </p:sp>
      <p:sp>
        <p:nvSpPr>
          <p:cNvPr id="241" name="Google Shape;241;p26"/>
          <p:cNvSpPr txBox="1"/>
          <p:nvPr/>
        </p:nvSpPr>
        <p:spPr>
          <a:xfrm>
            <a:off x="687175" y="4612888"/>
            <a:ext cx="10251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 Transformer's decoder architecture generates output sequences (like translated text) by using three main sub-layers per block: a Masked Multi-Head Self-Attention layer to understand previously generated tokens, a Cross-Attention layer to focus on relevant encoder output, and a Feed-Forward Network, all combined with residual connections, layer normalization, and finally, a linear layer and softmax for outputting probabilities.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3" name="Google Shape;243;p26"/>
          <p:cNvPicPr preferRelativeResize="0"/>
          <p:nvPr/>
        </p:nvPicPr>
        <p:blipFill rotWithShape="1">
          <a:blip r:embed="rId5">
            <a:alphaModFix/>
          </a:blip>
          <a:srcRect b="0" l="5159" r="0" t="30594"/>
          <a:stretch/>
        </p:blipFill>
        <p:spPr>
          <a:xfrm rot="-5400000">
            <a:off x="10282362" y="2497213"/>
            <a:ext cx="9283250" cy="5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7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49" name="Google Shape;249;p27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50" name="Google Shape;250;p27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7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27"/>
          <p:cNvSpPr txBox="1"/>
          <p:nvPr/>
        </p:nvSpPr>
        <p:spPr>
          <a:xfrm>
            <a:off x="687175" y="1821050"/>
            <a:ext cx="10577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decoder architecture generates </a:t>
            </a: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</a:t>
            </a: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data?</a:t>
            </a:r>
            <a:endParaRPr sz="5400"/>
          </a:p>
        </p:txBody>
      </p:sp>
      <p:sp>
        <p:nvSpPr>
          <p:cNvPr id="253" name="Google Shape;253;p27"/>
          <p:cNvSpPr txBox="1"/>
          <p:nvPr/>
        </p:nvSpPr>
        <p:spPr>
          <a:xfrm>
            <a:off x="687175" y="4612888"/>
            <a:ext cx="1025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5" name="Google Shape;2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173" y="4263379"/>
            <a:ext cx="9495000" cy="534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61863" y="3164200"/>
            <a:ext cx="6587600" cy="37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8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62" name="Google Shape;262;p28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63" name="Google Shape;263;p28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8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28"/>
          <p:cNvSpPr txBox="1"/>
          <p:nvPr/>
        </p:nvSpPr>
        <p:spPr>
          <a:xfrm>
            <a:off x="687175" y="1821050"/>
            <a:ext cx="105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Masked Multi-Head Attention</a:t>
            </a:r>
            <a:endParaRPr sz="5400"/>
          </a:p>
        </p:txBody>
      </p:sp>
      <p:sp>
        <p:nvSpPr>
          <p:cNvPr id="266" name="Google Shape;266;p28"/>
          <p:cNvSpPr txBox="1"/>
          <p:nvPr/>
        </p:nvSpPr>
        <p:spPr>
          <a:xfrm>
            <a:off x="625100" y="3241138"/>
            <a:ext cx="10251600" cy="6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Masked Multi-head attention mechanism is slightly differs from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 multi-head attention.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Since decoders are auto-regressive and generates the word by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word, we need to prevent the condition into future tokens.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Eg. When it tries to compute “am” it should not have access to “fine”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Because it’s future word and it should have access to “am” and previous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Word “I”.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Method to prevent computing the attention scores for future words, it’s Called “Masking” and to implement this we use “Look-Ahead Mask”.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Final matrix will show no focus on future tokens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7000" y="895123"/>
            <a:ext cx="3428199" cy="43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4650" y="1698013"/>
            <a:ext cx="28194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26900" y="6562400"/>
            <a:ext cx="6457525" cy="21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9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76" name="Google Shape;276;p29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77" name="Google Shape;277;p29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29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9"/>
          <p:cNvSpPr txBox="1"/>
          <p:nvPr/>
        </p:nvSpPr>
        <p:spPr>
          <a:xfrm>
            <a:off x="687175" y="1821050"/>
            <a:ext cx="105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/>
          </a:p>
        </p:txBody>
      </p:sp>
      <p:sp>
        <p:nvSpPr>
          <p:cNvPr id="280" name="Google Shape;280;p29"/>
          <p:cNvSpPr txBox="1"/>
          <p:nvPr/>
        </p:nvSpPr>
        <p:spPr>
          <a:xfrm>
            <a:off x="625100" y="3241138"/>
            <a:ext cx="1025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2" name="Google Shape;2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550" y="1674050"/>
            <a:ext cx="16071450" cy="83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0"/>
          <p:cNvSpPr txBox="1"/>
          <p:nvPr/>
        </p:nvSpPr>
        <p:spPr>
          <a:xfrm>
            <a:off x="1028700" y="1794000"/>
            <a:ext cx="14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89" name="Google Shape;289;p30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0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1" name="Google Shape;2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82788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1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297" name="Google Shape;297;p31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298" name="Google Shape;298;p31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31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31"/>
          <p:cNvSpPr txBox="1"/>
          <p:nvPr/>
        </p:nvSpPr>
        <p:spPr>
          <a:xfrm>
            <a:off x="646175" y="1630175"/>
            <a:ext cx="10577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BERT- Bi-directional Encoder Representation from Transformer</a:t>
            </a:r>
            <a:endParaRPr sz="4500"/>
          </a:p>
        </p:txBody>
      </p:sp>
      <p:sp>
        <p:nvSpPr>
          <p:cNvPr id="301" name="Google Shape;301;p31"/>
          <p:cNvSpPr txBox="1"/>
          <p:nvPr/>
        </p:nvSpPr>
        <p:spPr>
          <a:xfrm>
            <a:off x="646175" y="4003088"/>
            <a:ext cx="10251600" cy="4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is contextual word embeddings. – Context based Model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Issue with Word2Vec – Fixed Embedding where as Bert can generate the contextualized embedding – Context-Free Model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has a capable to generate the embedding for whole sentence as it’s window size is close to 300 with single vector on size of 768 (Bert-base)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learns deep bidirectional representations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  by considering the entire context (both  left and right) simultaneously during training.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3" name="Google Shape;3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5351" y="1630177"/>
            <a:ext cx="6380624" cy="27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2250" y="5692650"/>
            <a:ext cx="6206825" cy="349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1223287" y="-253157"/>
            <a:ext cx="7064713" cy="10540157"/>
            <a:chOff x="0" y="-66675"/>
            <a:chExt cx="1860665" cy="2776008"/>
          </a:xfrm>
        </p:grpSpPr>
        <p:sp>
          <p:nvSpPr>
            <p:cNvPr id="96" name="Google Shape;96;p14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97" name="Google Shape;97;p14"/>
            <p:cNvSpPr txBox="1"/>
            <p:nvPr/>
          </p:nvSpPr>
          <p:spPr>
            <a:xfrm>
              <a:off x="0" y="-66675"/>
              <a:ext cx="1860665" cy="2776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4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12132459" y="1028700"/>
            <a:ext cx="5246370" cy="4475129"/>
          </a:xfrm>
          <a:custGeom>
            <a:rect b="b" l="l" r="r" t="t"/>
            <a:pathLst>
              <a:path extrusionOk="0" h="693315" w="812800">
                <a:moveTo>
                  <a:pt x="33940" y="0"/>
                </a:moveTo>
                <a:lnTo>
                  <a:pt x="778860" y="0"/>
                </a:lnTo>
                <a:cubicBezTo>
                  <a:pt x="797604" y="0"/>
                  <a:pt x="812800" y="15196"/>
                  <a:pt x="812800" y="33940"/>
                </a:cubicBezTo>
                <a:lnTo>
                  <a:pt x="812800" y="659374"/>
                </a:lnTo>
                <a:cubicBezTo>
                  <a:pt x="812800" y="678119"/>
                  <a:pt x="797604" y="693315"/>
                  <a:pt x="778860" y="693315"/>
                </a:cubicBezTo>
                <a:lnTo>
                  <a:pt x="33940" y="693315"/>
                </a:lnTo>
                <a:cubicBezTo>
                  <a:pt x="24939" y="693315"/>
                  <a:pt x="16306" y="689739"/>
                  <a:pt x="9941" y="683374"/>
                </a:cubicBezTo>
                <a:cubicBezTo>
                  <a:pt x="3576" y="677009"/>
                  <a:pt x="0" y="668376"/>
                  <a:pt x="0" y="659374"/>
                </a:cubicBezTo>
                <a:lnTo>
                  <a:pt x="0" y="33940"/>
                </a:lnTo>
                <a:cubicBezTo>
                  <a:pt x="0" y="15196"/>
                  <a:pt x="15196" y="0"/>
                  <a:pt x="3394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013" r="-1401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028700" y="1246964"/>
            <a:ext cx="9527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not RNN?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73550" y="3080258"/>
            <a:ext cx="8936100" cy="6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Still Sequential and takes more time to learn.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Also cannot handle a very long text say 1000 words (Not that effective to handle the longer sequences.)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RNN Slower in process. (LSTM also slower in process)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RNN expects to give the input in serially or sequentially to process them and such sequential flow doesn’t make use of the GPU very well which developed for parallel computation.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CAN WE USE THE </a:t>
            </a: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PARALLELIZATION</a:t>
            </a: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FOR SEQUENTIAL DATA???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2132459" y="6327235"/>
            <a:ext cx="5246370" cy="2931065"/>
          </a:xfrm>
          <a:custGeom>
            <a:rect b="b" l="l" r="r" t="t"/>
            <a:pathLst>
              <a:path extrusionOk="0" h="454099" w="812800">
                <a:moveTo>
                  <a:pt x="33940" y="0"/>
                </a:moveTo>
                <a:lnTo>
                  <a:pt x="778860" y="0"/>
                </a:lnTo>
                <a:cubicBezTo>
                  <a:pt x="797604" y="0"/>
                  <a:pt x="812800" y="15196"/>
                  <a:pt x="812800" y="33940"/>
                </a:cubicBezTo>
                <a:lnTo>
                  <a:pt x="812800" y="420158"/>
                </a:lnTo>
                <a:cubicBezTo>
                  <a:pt x="812800" y="438903"/>
                  <a:pt x="797604" y="454099"/>
                  <a:pt x="778860" y="454099"/>
                </a:cubicBezTo>
                <a:lnTo>
                  <a:pt x="33940" y="454099"/>
                </a:lnTo>
                <a:cubicBezTo>
                  <a:pt x="15196" y="454099"/>
                  <a:pt x="0" y="438903"/>
                  <a:pt x="0" y="420158"/>
                </a:cubicBezTo>
                <a:lnTo>
                  <a:pt x="0" y="33940"/>
                </a:lnTo>
                <a:cubicBezTo>
                  <a:pt x="0" y="15196"/>
                  <a:pt x="15196" y="0"/>
                  <a:pt x="3394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623" l="0" r="0" t="-962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2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10" name="Google Shape;310;p32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11" name="Google Shape;311;p32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32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32"/>
          <p:cNvSpPr txBox="1"/>
          <p:nvPr/>
        </p:nvSpPr>
        <p:spPr>
          <a:xfrm>
            <a:off x="646175" y="1630175"/>
            <a:ext cx="10577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BERT- Bi-directional Encoder Representation from Transformer</a:t>
            </a:r>
            <a:endParaRPr sz="4500"/>
          </a:p>
        </p:txBody>
      </p:sp>
      <p:sp>
        <p:nvSpPr>
          <p:cNvPr id="314" name="Google Shape;314;p32"/>
          <p:cNvSpPr txBox="1"/>
          <p:nvPr/>
        </p:nvSpPr>
        <p:spPr>
          <a:xfrm>
            <a:off x="646175" y="4003088"/>
            <a:ext cx="10251600" cy="4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learns deep bidirectional representations by considering the entire context (both left and right) simultaneously during training.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Auto-regressive Language Model (unidirectional)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Auto-encoding Language Model (Bidirectional) - BERT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81">
                <a:latin typeface="Poppins"/>
                <a:ea typeface="Poppins"/>
                <a:cs typeface="Poppins"/>
                <a:sym typeface="Poppins"/>
              </a:rPr>
              <a:t>Sample:</a:t>
            </a:r>
            <a:endParaRPr b="1"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81">
                <a:latin typeface="Poppins"/>
                <a:ea typeface="Poppins"/>
                <a:cs typeface="Poppins"/>
                <a:sym typeface="Poppins"/>
              </a:rPr>
              <a:t>The cat sitting on the wall and it has grey hairs.</a:t>
            </a: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– Bert Can able to understand what “it” refers here and who has grey hairs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6" name="Google Shape;3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5351" y="1630177"/>
            <a:ext cx="6380624" cy="27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2250" y="5692650"/>
            <a:ext cx="6206825" cy="349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3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23" name="Google Shape;323;p33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24" name="Google Shape;324;p33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33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33"/>
          <p:cNvSpPr txBox="1"/>
          <p:nvPr/>
        </p:nvSpPr>
        <p:spPr>
          <a:xfrm>
            <a:off x="646175" y="16301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BERT- Pre-Trained Tasks</a:t>
            </a:r>
            <a:endParaRPr sz="4900"/>
          </a:p>
        </p:txBody>
      </p:sp>
      <p:sp>
        <p:nvSpPr>
          <p:cNvPr id="327" name="Google Shape;327;p33"/>
          <p:cNvSpPr txBox="1"/>
          <p:nvPr/>
        </p:nvSpPr>
        <p:spPr>
          <a:xfrm>
            <a:off x="553075" y="3189138"/>
            <a:ext cx="10251600" cy="5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– Sequence of Multiple Encoder block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GPT – Sequence of Multiple Decoder block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It’s trained with 2500M wikipedia words &amp; 800M Google words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BERT is pre-trained on two tasks that allow it to learn bidirectional representations: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                        1. Masked Language Model (MLM)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	                  2. Next Sentence Prediction (NSP)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9" name="Google Shape;3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2450" y="527550"/>
            <a:ext cx="6454901" cy="362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8213" y="5129700"/>
            <a:ext cx="6454900" cy="363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4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36" name="Google Shape;336;p34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37" name="Google Shape;337;p34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34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34"/>
          <p:cNvSpPr txBox="1"/>
          <p:nvPr/>
        </p:nvSpPr>
        <p:spPr>
          <a:xfrm>
            <a:off x="646175" y="16301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BERT- Pre-Training</a:t>
            </a:r>
            <a:endParaRPr sz="4900"/>
          </a:p>
        </p:txBody>
      </p:sp>
      <p:sp>
        <p:nvSpPr>
          <p:cNvPr id="340" name="Google Shape;340;p34"/>
          <p:cNvSpPr txBox="1"/>
          <p:nvPr/>
        </p:nvSpPr>
        <p:spPr>
          <a:xfrm>
            <a:off x="553075" y="3189138"/>
            <a:ext cx="1025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2" name="Google Shape;3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2125" y="2932350"/>
            <a:ext cx="6675575" cy="37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6">
            <a:alphaModFix/>
          </a:blip>
          <a:srcRect b="0" l="1468" r="0" t="2085"/>
          <a:stretch/>
        </p:blipFill>
        <p:spPr>
          <a:xfrm>
            <a:off x="294800" y="3258325"/>
            <a:ext cx="10757348" cy="60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35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49" name="Google Shape;349;p35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50" name="Google Shape;350;p35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5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35"/>
          <p:cNvSpPr txBox="1"/>
          <p:nvPr/>
        </p:nvSpPr>
        <p:spPr>
          <a:xfrm>
            <a:off x="646175" y="16301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Types of BERT</a:t>
            </a:r>
            <a:endParaRPr sz="4900"/>
          </a:p>
        </p:txBody>
      </p:sp>
      <p:sp>
        <p:nvSpPr>
          <p:cNvPr id="353" name="Google Shape;353;p35"/>
          <p:cNvSpPr txBox="1"/>
          <p:nvPr/>
        </p:nvSpPr>
        <p:spPr>
          <a:xfrm>
            <a:off x="553075" y="3189138"/>
            <a:ext cx="10251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5" name="Google Shape;355;p35"/>
          <p:cNvPicPr preferRelativeResize="0"/>
          <p:nvPr/>
        </p:nvPicPr>
        <p:blipFill rotWithShape="1">
          <a:blip r:embed="rId5">
            <a:alphaModFix/>
          </a:blip>
          <a:srcRect b="6169" l="10467" r="59754" t="25728"/>
          <a:stretch/>
        </p:blipFill>
        <p:spPr>
          <a:xfrm>
            <a:off x="1111650" y="3356652"/>
            <a:ext cx="3698248" cy="47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 rotWithShape="1">
          <a:blip r:embed="rId5">
            <a:alphaModFix/>
          </a:blip>
          <a:srcRect b="3772" l="48633" r="12932" t="15950"/>
          <a:stretch/>
        </p:blipFill>
        <p:spPr>
          <a:xfrm>
            <a:off x="5787425" y="2948050"/>
            <a:ext cx="4639223" cy="54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04175" y="3509550"/>
            <a:ext cx="6510202" cy="36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36"/>
          <p:cNvSpPr txBox="1"/>
          <p:nvPr/>
        </p:nvSpPr>
        <p:spPr>
          <a:xfrm>
            <a:off x="1028700" y="1607800"/>
            <a:ext cx="1279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PROMPTING STRATEGIES</a:t>
            </a:r>
            <a:endParaRPr sz="6000"/>
          </a:p>
        </p:txBody>
      </p:sp>
      <p:sp>
        <p:nvSpPr>
          <p:cNvPr id="364" name="Google Shape;364;p36"/>
          <p:cNvSpPr txBox="1"/>
          <p:nvPr/>
        </p:nvSpPr>
        <p:spPr>
          <a:xfrm>
            <a:off x="1028700" y="3852222"/>
            <a:ext cx="10907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42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81"/>
              <a:buFont typeface="Poppins"/>
              <a:buChar char="•"/>
            </a:pPr>
            <a:r>
              <a:rPr lang="en-US" sz="3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Zero-Shot Learning</a:t>
            </a:r>
            <a:endParaRPr sz="3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42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81"/>
              <a:buFont typeface="Poppins"/>
              <a:buChar char="•"/>
            </a:pPr>
            <a:r>
              <a:rPr lang="en-US" sz="3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One-Shot Learning</a:t>
            </a:r>
            <a:endParaRPr sz="3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242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81"/>
              <a:buFont typeface="Poppins"/>
              <a:buChar char="•"/>
            </a:pPr>
            <a:r>
              <a:rPr lang="en-US" sz="3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Few-Shot Learning</a:t>
            </a:r>
            <a:endParaRPr sz="3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36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7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72" name="Google Shape;372;p37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73" name="Google Shape;373;p37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7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37"/>
          <p:cNvSpPr txBox="1"/>
          <p:nvPr/>
        </p:nvSpPr>
        <p:spPr>
          <a:xfrm>
            <a:off x="390325" y="12526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Zero-Shot Learning</a:t>
            </a:r>
            <a:endParaRPr sz="4900"/>
          </a:p>
        </p:txBody>
      </p:sp>
      <p:sp>
        <p:nvSpPr>
          <p:cNvPr id="376" name="Google Shape;376;p37"/>
          <p:cNvSpPr txBox="1"/>
          <p:nvPr/>
        </p:nvSpPr>
        <p:spPr>
          <a:xfrm>
            <a:off x="390325" y="2324021"/>
            <a:ext cx="10251600" cy="8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In zero-shot prompting, the model is asked to perform a task without any examples.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It relies purely on: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Pretrained knowledge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General language understanding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Instruction clarity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When to use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Simple or well-defined tasks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Fast inference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When examples are unavailable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No prompt engineering effort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Low token usage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Example Prompt: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Classify the sentiment of the following text as Positive, Negative, or Neutral.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"The product quality is excellent, but delivery was delayed."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8" name="Google Shape;3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3300" y="1620100"/>
            <a:ext cx="6764727" cy="24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3299" y="5449725"/>
            <a:ext cx="6764726" cy="313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8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85" name="Google Shape;385;p38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86" name="Google Shape;386;p38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38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38"/>
          <p:cNvSpPr txBox="1"/>
          <p:nvPr/>
        </p:nvSpPr>
        <p:spPr>
          <a:xfrm>
            <a:off x="390325" y="12526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One</a:t>
            </a: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-Shot Learning</a:t>
            </a:r>
            <a:endParaRPr sz="4900"/>
          </a:p>
        </p:txBody>
      </p:sp>
      <p:sp>
        <p:nvSpPr>
          <p:cNvPr id="389" name="Google Shape;389;p38"/>
          <p:cNvSpPr txBox="1"/>
          <p:nvPr/>
        </p:nvSpPr>
        <p:spPr>
          <a:xfrm>
            <a:off x="390325" y="2324021"/>
            <a:ext cx="10251600" cy="8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In one-shot prompting, the model is given exactly one example before the actual query.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Strengths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Better formatting consistency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Improved accuracy over zero-shot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Minimal additional tokens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Example Prompt: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Classify the sentiment of the text.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Example: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"I love this phone, it's amazing."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Sentiment: Positive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Now classify: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"The app crashes frequently and is unusable."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Sentiment: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1" name="Google Shape;3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4719" y="4307050"/>
            <a:ext cx="6721900" cy="19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94725" y="6848650"/>
            <a:ext cx="6615401" cy="23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9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398" name="Google Shape;398;p39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399" name="Google Shape;399;p39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39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39"/>
          <p:cNvSpPr txBox="1"/>
          <p:nvPr/>
        </p:nvSpPr>
        <p:spPr>
          <a:xfrm>
            <a:off x="390325" y="12526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Few</a:t>
            </a: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-Shot Learning</a:t>
            </a:r>
            <a:endParaRPr sz="4900"/>
          </a:p>
        </p:txBody>
      </p:sp>
      <p:sp>
        <p:nvSpPr>
          <p:cNvPr id="402" name="Google Shape;402;p39"/>
          <p:cNvSpPr txBox="1"/>
          <p:nvPr/>
        </p:nvSpPr>
        <p:spPr>
          <a:xfrm>
            <a:off x="390325" y="2324021"/>
            <a:ext cx="10251600" cy="10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In few-shot prompting, the model is provided with multiple examples (typically 2–10).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Strengths: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Highest accuracy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Better reasoning alignment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-35439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981"/>
              <a:buFont typeface="Poppins"/>
              <a:buChar char="●"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Strong performance on complex tasks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1">
                <a:latin typeface="Poppins"/>
                <a:ea typeface="Poppins"/>
                <a:cs typeface="Poppins"/>
                <a:sym typeface="Poppins"/>
              </a:rPr>
              <a:t>Example Prompt:</a:t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Classify the sentiment of the text.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Example 1: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"This laptop is fast and lightweight."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Sentiment: Positive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Example 2: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"Customer support was rude and unhelpful."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Sentiment: Negative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Now classify: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Text: "Battery life is poor and overheating issues persist."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81">
                <a:latin typeface="Poppins"/>
                <a:ea typeface="Poppins"/>
                <a:cs typeface="Poppins"/>
                <a:sym typeface="Poppins"/>
              </a:rPr>
              <a:t>Sentiment:</a:t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4" name="Google Shape;40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1850" y="938050"/>
            <a:ext cx="6907626" cy="27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01850" y="4307928"/>
            <a:ext cx="6907626" cy="262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600" y="7322401"/>
            <a:ext cx="6896127" cy="23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40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412" name="Google Shape;412;p40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413" name="Google Shape;413;p40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40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40"/>
          <p:cNvSpPr txBox="1"/>
          <p:nvPr/>
        </p:nvSpPr>
        <p:spPr>
          <a:xfrm>
            <a:off x="390325" y="2324021"/>
            <a:ext cx="1025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7" name="Google Shape;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797061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1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423" name="Google Shape;423;p41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424" name="Google Shape;424;p41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41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41"/>
          <p:cNvSpPr txBox="1"/>
          <p:nvPr/>
        </p:nvSpPr>
        <p:spPr>
          <a:xfrm>
            <a:off x="390325" y="1252675"/>
            <a:ext cx="10577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Hands-on</a:t>
            </a:r>
            <a:endParaRPr sz="4900"/>
          </a:p>
        </p:txBody>
      </p:sp>
      <p:sp>
        <p:nvSpPr>
          <p:cNvPr id="427" name="Google Shape;427;p41"/>
          <p:cNvSpPr txBox="1"/>
          <p:nvPr/>
        </p:nvSpPr>
        <p:spPr>
          <a:xfrm>
            <a:off x="390325" y="2446071"/>
            <a:ext cx="10251600" cy="9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4650" lvl="0" marL="4572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HuggingFace Walkthrough - Run colab model, cloud models, inference models</a:t>
            </a:r>
            <a:endParaRPr sz="2300"/>
          </a:p>
          <a:p>
            <a:pPr indent="-374650" lvl="0" marL="4572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HuggingFace Spaces</a:t>
            </a:r>
            <a:endParaRPr sz="2300"/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https://github.com/Jaish19/NLP-IITD/blob/main/Transformer%20%26%20BERT/LLM_Text_playaround.ipynb</a:t>
            </a:r>
            <a:r>
              <a:rPr lang="en-US" sz="2881">
                <a:latin typeface="Poppins"/>
                <a:ea typeface="Poppins"/>
                <a:cs typeface="Poppins"/>
                <a:sym typeface="Poppins"/>
              </a:rPr>
              <a:t> </a:t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https://github.com/Jaish19/NLP-IITD/blob/main/Transformer%20%26%20BERT/Summarize_Bot_With_Inference.ipynb</a:t>
            </a:r>
            <a:r>
              <a:rPr lang="en-US" sz="2881">
                <a:latin typeface="Poppins"/>
                <a:ea typeface="Poppins"/>
                <a:cs typeface="Poppins"/>
                <a:sym typeface="Poppins"/>
              </a:rPr>
              <a:t> </a:t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8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</a:t>
            </a:r>
            <a:r>
              <a:rPr lang="en-US" sz="288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ttps://github.com/Jaish19/NLP-IITD/blob/main/Transformer%20%26%20BERT/BERT_Classification_Base_FineTune.ipynb</a:t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5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109" name="Google Shape;109;p15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110" name="Google Shape;110;p15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 txBox="1"/>
          <p:nvPr/>
        </p:nvSpPr>
        <p:spPr>
          <a:xfrm>
            <a:off x="1028700" y="1246975"/>
            <a:ext cx="10577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Transformer?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70150" y="2909575"/>
            <a:ext cx="10887600" cy="7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 transformer neural network is a novel architecture that aims to solve sequence-to-sequence tasks while handling long-range dependencies with ease.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 deep learning architecture that relies on the parallel multi-head attention mechanism. (</a:t>
            </a: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Parallelize</a:t>
            </a: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 the Sequential Data)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“Attention Is All You Need” presents a novel approach to sequence-to-sequence tasks that relies solely on self-attention mechanisms, without using recurrence or convolution. And this novel shaping the way we think about and approach NLP problems.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 transformer network employs the “Encoder &amp; Decoder” architecture. The input sequence can pass in parallel to the architectures.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7225" y="158300"/>
            <a:ext cx="6501275" cy="98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6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6"/>
          <p:cNvSpPr txBox="1"/>
          <p:nvPr/>
        </p:nvSpPr>
        <p:spPr>
          <a:xfrm>
            <a:off x="1028700" y="1246975"/>
            <a:ext cx="10577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Attention?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470150" y="2909575"/>
            <a:ext cx="10887600" cy="5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 attention mechanism is a part of a neural architecture that enables to 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dynamically highlight relevant features of the input data, which, in NLP, is typically a sequence of textual elements.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Attention Mechanism in other word embedding is not possible since the window size is smaller to compute the relation for large corpus data.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LSTM &amp; GRU also can able to handle some certain number of words but not like the entire sentence because it’s memory doesn’t allow to perform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1375" y="2909575"/>
            <a:ext cx="6748575" cy="31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7"/>
          <p:cNvSpPr txBox="1"/>
          <p:nvPr/>
        </p:nvSpPr>
        <p:spPr>
          <a:xfrm>
            <a:off x="1028700" y="1794000"/>
            <a:ext cx="1561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Let’s learn the components of the architecture</a:t>
            </a:r>
            <a:endParaRPr sz="100"/>
          </a:p>
        </p:txBody>
      </p:sp>
      <p:sp>
        <p:nvSpPr>
          <p:cNvPr id="134" name="Google Shape;134;p17"/>
          <p:cNvSpPr txBox="1"/>
          <p:nvPr/>
        </p:nvSpPr>
        <p:spPr>
          <a:xfrm>
            <a:off x="1028700" y="2987136"/>
            <a:ext cx="10907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4737" lvl="1" marL="449473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1"/>
              <a:buFont typeface="Arial"/>
              <a:buChar char="•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RNN - Since it’s sequential, the process will happen in sequentially </a:t>
            </a:r>
            <a:endParaRPr sz="2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4737" lvl="1" marL="449473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1"/>
              <a:buFont typeface="Poppins"/>
              <a:buChar char="•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Transformer - Where </a:t>
            </a: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parallel</a:t>
            </a: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possible to treat all the data simultaneously</a:t>
            </a:r>
            <a:endParaRPr sz="2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17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7" name="Google Shape;1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4468500"/>
            <a:ext cx="9322500" cy="524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8"/>
          <p:cNvSpPr txBox="1"/>
          <p:nvPr/>
        </p:nvSpPr>
        <p:spPr>
          <a:xfrm>
            <a:off x="1028700" y="1607800"/>
            <a:ext cx="1279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</a:t>
            </a: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nput Embedding</a:t>
            </a:r>
            <a:endParaRPr sz="6000"/>
          </a:p>
        </p:txBody>
      </p:sp>
      <p:sp>
        <p:nvSpPr>
          <p:cNvPr id="144" name="Google Shape;144;p18"/>
          <p:cNvSpPr txBox="1"/>
          <p:nvPr/>
        </p:nvSpPr>
        <p:spPr>
          <a:xfrm>
            <a:off x="1028700" y="2987122"/>
            <a:ext cx="109071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1"/>
              <a:buFont typeface="Poppins"/>
              <a:buChar char="•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 cannot directly understand words or symbols.</a:t>
            </a:r>
            <a:endParaRPr sz="2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07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1"/>
              <a:buFont typeface="Poppins"/>
              <a:buChar char="•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embeddings translate each input (like a word, token, or item) into a dense vector of numbers that captures its meaning.</a:t>
            </a:r>
            <a:endParaRPr sz="2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18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1250" y="4792675"/>
            <a:ext cx="9095050" cy="51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9"/>
          <p:cNvSpPr txBox="1"/>
          <p:nvPr/>
        </p:nvSpPr>
        <p:spPr>
          <a:xfrm>
            <a:off x="1028700" y="1794000"/>
            <a:ext cx="1279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Positional Encoding</a:t>
            </a:r>
            <a:endParaRPr sz="6000"/>
          </a:p>
        </p:txBody>
      </p:sp>
      <p:sp>
        <p:nvSpPr>
          <p:cNvPr id="154" name="Google Shape;154;p19"/>
          <p:cNvSpPr txBox="1"/>
          <p:nvPr/>
        </p:nvSpPr>
        <p:spPr>
          <a:xfrm>
            <a:off x="1028700" y="2987125"/>
            <a:ext cx="14968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0743" lvl="1" marL="9144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81"/>
              <a:buFont typeface="Poppins"/>
              <a:buChar char="•"/>
            </a:pPr>
            <a:r>
              <a:rPr lang="en-US" sz="20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Positional embedding is a mechanism that injects word order information into Transformer models.</a:t>
            </a:r>
            <a:endParaRPr sz="208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9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75" y="4359950"/>
            <a:ext cx="8555875" cy="48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4750" y="4359950"/>
            <a:ext cx="8555875" cy="481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92B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9964041" y="-437745"/>
            <a:ext cx="10403246" cy="3650594"/>
          </a:xfrm>
          <a:custGeom>
            <a:rect b="b" l="l" r="r" t="t"/>
            <a:pathLst>
              <a:path extrusionOk="0" h="3650594" w="10403246">
                <a:moveTo>
                  <a:pt x="0" y="0"/>
                </a:moveTo>
                <a:lnTo>
                  <a:pt x="10403246" y="0"/>
                </a:lnTo>
                <a:lnTo>
                  <a:pt x="10403246" y="3650594"/>
                </a:lnTo>
                <a:lnTo>
                  <a:pt x="0" y="365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0"/>
          <p:cNvSpPr txBox="1"/>
          <p:nvPr/>
        </p:nvSpPr>
        <p:spPr>
          <a:xfrm>
            <a:off x="1028700" y="1794000"/>
            <a:ext cx="1425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attention focus on the inputs?</a:t>
            </a:r>
            <a:endParaRPr sz="6000"/>
          </a:p>
        </p:txBody>
      </p:sp>
      <p:sp>
        <p:nvSpPr>
          <p:cNvPr id="165" name="Google Shape;165;p20"/>
          <p:cNvSpPr/>
          <p:nvPr/>
        </p:nvSpPr>
        <p:spPr>
          <a:xfrm>
            <a:off x="1448778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0" y="0"/>
                </a:moveTo>
                <a:lnTo>
                  <a:pt x="3552570" y="0"/>
                </a:lnTo>
                <a:lnTo>
                  <a:pt x="3552570" y="4266186"/>
                </a:lnTo>
                <a:lnTo>
                  <a:pt x="0" y="4266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0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0775" y="3292000"/>
            <a:ext cx="12190775" cy="667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1"/>
          <p:cNvGrpSpPr/>
          <p:nvPr/>
        </p:nvGrpSpPr>
        <p:grpSpPr>
          <a:xfrm>
            <a:off x="11223287" y="-253158"/>
            <a:ext cx="7064759" cy="10540225"/>
            <a:chOff x="0" y="-66675"/>
            <a:chExt cx="1860665" cy="2776008"/>
          </a:xfrm>
        </p:grpSpPr>
        <p:sp>
          <p:nvSpPr>
            <p:cNvPr id="173" name="Google Shape;173;p21"/>
            <p:cNvSpPr/>
            <p:nvPr/>
          </p:nvSpPr>
          <p:spPr>
            <a:xfrm>
              <a:off x="0" y="0"/>
              <a:ext cx="1860665" cy="2709333"/>
            </a:xfrm>
            <a:custGeom>
              <a:rect b="b" l="l" r="r" t="t"/>
              <a:pathLst>
                <a:path extrusionOk="0" h="2709333" w="1860665">
                  <a:moveTo>
                    <a:pt x="0" y="0"/>
                  </a:moveTo>
                  <a:lnTo>
                    <a:pt x="1860665" y="0"/>
                  </a:lnTo>
                  <a:lnTo>
                    <a:pt x="18606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B1C6"/>
            </a:solidFill>
            <a:ln>
              <a:noFill/>
            </a:ln>
          </p:spPr>
        </p:sp>
        <p:sp>
          <p:nvSpPr>
            <p:cNvPr id="174" name="Google Shape;174;p21"/>
            <p:cNvSpPr txBox="1"/>
            <p:nvPr/>
          </p:nvSpPr>
          <p:spPr>
            <a:xfrm>
              <a:off x="0" y="-66675"/>
              <a:ext cx="1860600" cy="27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1"/>
          <p:cNvSpPr/>
          <p:nvPr/>
        </p:nvSpPr>
        <p:spPr>
          <a:xfrm flipH="1">
            <a:off x="207960" y="5780054"/>
            <a:ext cx="3552570" cy="4266187"/>
          </a:xfrm>
          <a:custGeom>
            <a:rect b="b" l="l" r="r" t="t"/>
            <a:pathLst>
              <a:path extrusionOk="0" h="4266187" w="3552570">
                <a:moveTo>
                  <a:pt x="3552570" y="0"/>
                </a:moveTo>
                <a:lnTo>
                  <a:pt x="0" y="0"/>
                </a:lnTo>
                <a:lnTo>
                  <a:pt x="0" y="4266186"/>
                </a:lnTo>
                <a:lnTo>
                  <a:pt x="3552570" y="4266186"/>
                </a:lnTo>
                <a:lnTo>
                  <a:pt x="355257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21"/>
          <p:cNvSpPr txBox="1"/>
          <p:nvPr/>
        </p:nvSpPr>
        <p:spPr>
          <a:xfrm>
            <a:off x="1028700" y="1246975"/>
            <a:ext cx="10577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5492B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Multi-Head Attention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470150" y="2909575"/>
            <a:ext cx="10887600" cy="7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81">
                <a:latin typeface="Poppins"/>
                <a:ea typeface="Poppins"/>
                <a:cs typeface="Poppins"/>
                <a:sym typeface="Poppins"/>
              </a:rPr>
              <a:t>Data: “The dog chased the cat because it was hungry.”</a:t>
            </a:r>
            <a:endParaRPr b="1"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When predicting what “it” refers to: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Query (for “it”) asks: “Who in the sentence is hungry?”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Key for “dog” contains info like “animal, can be hungry” → high match.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Key for “cat” contains info like “animal, prey” → maybe lower match.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Attention weights make “dog” more relevant, so the model pulls Value from “dog” to interpret “it” correctly.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The Actual Attention Process in Plain English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Every word turns into Q, K, V vectors through learned weights.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Your current word’s Q is compared to all words’ K to find relevancy scores.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Softmax turns scores into “attention percentages.”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-360743" lvl="0" marL="45720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SzPts val="2081"/>
              <a:buFont typeface="Poppins"/>
              <a:buChar char="●"/>
            </a:pPr>
            <a:r>
              <a:rPr lang="en-US" sz="2081">
                <a:latin typeface="Poppins"/>
                <a:ea typeface="Poppins"/>
                <a:cs typeface="Poppins"/>
                <a:sym typeface="Poppins"/>
              </a:rPr>
              <a:t>Weighted average of Vs from all words forms the context for your word.</a:t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8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133630" y="158289"/>
            <a:ext cx="2345314" cy="1181518"/>
          </a:xfrm>
          <a:custGeom>
            <a:rect b="b" l="l" r="r" t="t"/>
            <a:pathLst>
              <a:path extrusionOk="0" h="1181518" w="2345314">
                <a:moveTo>
                  <a:pt x="0" y="0"/>
                </a:moveTo>
                <a:lnTo>
                  <a:pt x="2345313" y="0"/>
                </a:lnTo>
                <a:lnTo>
                  <a:pt x="2345313" y="1181518"/>
                </a:lnTo>
                <a:lnTo>
                  <a:pt x="0" y="1181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4863" y="158300"/>
            <a:ext cx="51816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6738" y="6239525"/>
            <a:ext cx="54578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